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307" r:id="rId4"/>
    <p:sldId id="292" r:id="rId5"/>
    <p:sldId id="329" r:id="rId6"/>
    <p:sldId id="319" r:id="rId7"/>
    <p:sldId id="308" r:id="rId8"/>
    <p:sldId id="309" r:id="rId9"/>
    <p:sldId id="317" r:id="rId10"/>
    <p:sldId id="318" r:id="rId11"/>
    <p:sldId id="339" r:id="rId12"/>
    <p:sldId id="340" r:id="rId13"/>
    <p:sldId id="335" r:id="rId14"/>
    <p:sldId id="322" r:id="rId15"/>
    <p:sldId id="337" r:id="rId16"/>
    <p:sldId id="338" r:id="rId17"/>
    <p:sldId id="325" r:id="rId18"/>
    <p:sldId id="270" r:id="rId19"/>
  </p:sldIdLst>
  <p:sldSz cx="11522075" cy="6480175"/>
  <p:notesSz cx="6858000" cy="9144000"/>
  <p:defaultTextStyle>
    <a:defPPr>
      <a:defRPr lang="zh-TW"/>
    </a:defPPr>
    <a:lvl1pPr marL="0" algn="l" defTabSz="9605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80289" algn="l" defTabSz="9605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60577" algn="l" defTabSz="9605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40866" algn="l" defTabSz="9605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21154" algn="l" defTabSz="9605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401443" algn="l" defTabSz="9605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81732" algn="l" defTabSz="9605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62020" algn="l" defTabSz="9605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42309" algn="l" defTabSz="9605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10">
          <p15:clr>
            <a:srgbClr val="A4A3A4"/>
          </p15:clr>
        </p15:guide>
        <p15:guide id="2" pos="2835">
          <p15:clr>
            <a:srgbClr val="A4A3A4"/>
          </p15:clr>
        </p15:guide>
        <p15:guide id="3" orient="horz" pos="2053">
          <p15:clr>
            <a:srgbClr val="A4A3A4"/>
          </p15:clr>
        </p15:guide>
        <p15:guide id="4" pos="27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BBC3"/>
    <a:srgbClr val="BBC5C3"/>
    <a:srgbClr val="BBC5BF"/>
    <a:srgbClr val="C4D385"/>
    <a:srgbClr val="E8026A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33" autoAdjust="0"/>
    <p:restoredTop sz="94424" autoAdjust="0"/>
  </p:normalViewPr>
  <p:slideViewPr>
    <p:cSldViewPr>
      <p:cViewPr varScale="1">
        <p:scale>
          <a:sx n="87" d="100"/>
          <a:sy n="87" d="100"/>
        </p:scale>
        <p:origin x="-734" y="-91"/>
      </p:cViewPr>
      <p:guideLst>
        <p:guide orient="horz" pos="1601"/>
        <p:guide orient="horz" pos="2041"/>
        <p:guide pos="3749"/>
        <p:guide pos="36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7A04C-308F-4956-AD7D-137E8284BBCE}" type="datetimeFigureOut">
              <a:rPr lang="zh-TW" altLang="en-US" smtClean="0"/>
              <a:t>2018/8/24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CB6CC-E724-4C77-BDC0-8F29B28CC44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714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CB6CC-E724-4C77-BDC0-8F29B28CC44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1452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64163" y="2013065"/>
            <a:ext cx="9793762" cy="138903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728317" y="3672102"/>
            <a:ext cx="8065454" cy="165604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0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0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40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21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014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81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62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42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5F45-83FD-4C9D-9992-A31320712C13}" type="datetimeFigureOut">
              <a:rPr lang="zh-TW" altLang="en-US" smtClean="0"/>
              <a:t>2018/8/24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FDEA-AB1B-4288-94A2-64E5F5166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324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5F45-83FD-4C9D-9992-A31320712C13}" type="datetimeFigureOut">
              <a:rPr lang="zh-TW" altLang="en-US" smtClean="0"/>
              <a:t>2018/8/24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FDEA-AB1B-4288-94A2-64E5F5166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6838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53508" y="259509"/>
            <a:ext cx="2592468" cy="55291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6105" y="259509"/>
            <a:ext cx="7585366" cy="55291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5F45-83FD-4C9D-9992-A31320712C13}" type="datetimeFigureOut">
              <a:rPr lang="zh-TW" altLang="en-US" smtClean="0"/>
              <a:t>2018/8/24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FDEA-AB1B-4288-94A2-64E5F5166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3398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5F45-83FD-4C9D-9992-A31320712C13}" type="datetimeFigureOut">
              <a:rPr lang="zh-TW" altLang="en-US" smtClean="0"/>
              <a:t>2018/8/24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FDEA-AB1B-4288-94A2-64E5F5166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418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0171" y="4164116"/>
            <a:ext cx="9793762" cy="1287034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0171" y="2746577"/>
            <a:ext cx="9793762" cy="1417539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8028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6057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4086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2115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014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88173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36202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84230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5F45-83FD-4C9D-9992-A31320712C13}" type="datetimeFigureOut">
              <a:rPr lang="zh-TW" altLang="en-US" smtClean="0"/>
              <a:t>2018/8/24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FDEA-AB1B-4288-94A2-64E5F5166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219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6106" y="1512050"/>
            <a:ext cx="5088916" cy="4276616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857059" y="1512050"/>
            <a:ext cx="5088916" cy="4276616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5F45-83FD-4C9D-9992-A31320712C13}" type="datetimeFigureOut">
              <a:rPr lang="zh-TW" altLang="en-US" smtClean="0"/>
              <a:t>2018/8/24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FDEA-AB1B-4288-94A2-64E5F5166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1258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76104" y="1450546"/>
            <a:ext cx="5090918" cy="604518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80289" indent="0">
              <a:buNone/>
              <a:defRPr sz="2100" b="1"/>
            </a:lvl2pPr>
            <a:lvl3pPr marL="960577" indent="0">
              <a:buNone/>
              <a:defRPr sz="1900" b="1"/>
            </a:lvl3pPr>
            <a:lvl4pPr marL="1440866" indent="0">
              <a:buNone/>
              <a:defRPr sz="1700" b="1"/>
            </a:lvl4pPr>
            <a:lvl5pPr marL="1921154" indent="0">
              <a:buNone/>
              <a:defRPr sz="1700" b="1"/>
            </a:lvl5pPr>
            <a:lvl6pPr marL="2401443" indent="0">
              <a:buNone/>
              <a:defRPr sz="1700" b="1"/>
            </a:lvl6pPr>
            <a:lvl7pPr marL="2881732" indent="0">
              <a:buNone/>
              <a:defRPr sz="1700" b="1"/>
            </a:lvl7pPr>
            <a:lvl8pPr marL="3362020" indent="0">
              <a:buNone/>
              <a:defRPr sz="1700" b="1"/>
            </a:lvl8pPr>
            <a:lvl9pPr marL="3842309" indent="0">
              <a:buNone/>
              <a:defRPr sz="17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76104" y="2055060"/>
            <a:ext cx="5090918" cy="3733601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853063" y="1450546"/>
            <a:ext cx="5092917" cy="604518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80289" indent="0">
              <a:buNone/>
              <a:defRPr sz="2100" b="1"/>
            </a:lvl2pPr>
            <a:lvl3pPr marL="960577" indent="0">
              <a:buNone/>
              <a:defRPr sz="1900" b="1"/>
            </a:lvl3pPr>
            <a:lvl4pPr marL="1440866" indent="0">
              <a:buNone/>
              <a:defRPr sz="1700" b="1"/>
            </a:lvl4pPr>
            <a:lvl5pPr marL="1921154" indent="0">
              <a:buNone/>
              <a:defRPr sz="1700" b="1"/>
            </a:lvl5pPr>
            <a:lvl6pPr marL="2401443" indent="0">
              <a:buNone/>
              <a:defRPr sz="1700" b="1"/>
            </a:lvl6pPr>
            <a:lvl7pPr marL="2881732" indent="0">
              <a:buNone/>
              <a:defRPr sz="1700" b="1"/>
            </a:lvl7pPr>
            <a:lvl8pPr marL="3362020" indent="0">
              <a:buNone/>
              <a:defRPr sz="1700" b="1"/>
            </a:lvl8pPr>
            <a:lvl9pPr marL="3842309" indent="0">
              <a:buNone/>
              <a:defRPr sz="17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853063" y="2055060"/>
            <a:ext cx="5092917" cy="3733601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5F45-83FD-4C9D-9992-A31320712C13}" type="datetimeFigureOut">
              <a:rPr lang="zh-TW" altLang="en-US" smtClean="0"/>
              <a:t>2018/8/24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FDEA-AB1B-4288-94A2-64E5F5166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23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5F45-83FD-4C9D-9992-A31320712C13}" type="datetimeFigureOut">
              <a:rPr lang="zh-TW" altLang="en-US" smtClean="0"/>
              <a:t>2018/8/24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FDEA-AB1B-4288-94A2-64E5F5166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6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5F45-83FD-4C9D-9992-A31320712C13}" type="datetimeFigureOut">
              <a:rPr lang="zh-TW" altLang="en-US" smtClean="0"/>
              <a:t>2018/8/24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FDEA-AB1B-4288-94A2-64E5F5166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930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6115" y="258009"/>
            <a:ext cx="3790682" cy="1098030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04816" y="258016"/>
            <a:ext cx="6441160" cy="5530650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76115" y="1356045"/>
            <a:ext cx="3790682" cy="4432620"/>
          </a:xfrm>
        </p:spPr>
        <p:txBody>
          <a:bodyPr/>
          <a:lstStyle>
            <a:lvl1pPr marL="0" indent="0">
              <a:buNone/>
              <a:defRPr sz="1500"/>
            </a:lvl1pPr>
            <a:lvl2pPr marL="480289" indent="0">
              <a:buNone/>
              <a:defRPr sz="1300"/>
            </a:lvl2pPr>
            <a:lvl3pPr marL="960577" indent="0">
              <a:buNone/>
              <a:defRPr sz="1100"/>
            </a:lvl3pPr>
            <a:lvl4pPr marL="1440866" indent="0">
              <a:buNone/>
              <a:defRPr sz="900"/>
            </a:lvl4pPr>
            <a:lvl5pPr marL="1921154" indent="0">
              <a:buNone/>
              <a:defRPr sz="900"/>
            </a:lvl5pPr>
            <a:lvl6pPr marL="2401443" indent="0">
              <a:buNone/>
              <a:defRPr sz="900"/>
            </a:lvl6pPr>
            <a:lvl7pPr marL="2881732" indent="0">
              <a:buNone/>
              <a:defRPr sz="900"/>
            </a:lvl7pPr>
            <a:lvl8pPr marL="3362020" indent="0">
              <a:buNone/>
              <a:defRPr sz="900"/>
            </a:lvl8pPr>
            <a:lvl9pPr marL="3842309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5F45-83FD-4C9D-9992-A31320712C13}" type="datetimeFigureOut">
              <a:rPr lang="zh-TW" altLang="en-US" smtClean="0"/>
              <a:t>2018/8/24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FDEA-AB1B-4288-94A2-64E5F5166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7689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58410" y="4536124"/>
            <a:ext cx="6913245" cy="535515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258410" y="579019"/>
            <a:ext cx="6913245" cy="3888105"/>
          </a:xfrm>
        </p:spPr>
        <p:txBody>
          <a:bodyPr/>
          <a:lstStyle>
            <a:lvl1pPr marL="0" indent="0">
              <a:buNone/>
              <a:defRPr sz="3400"/>
            </a:lvl1pPr>
            <a:lvl2pPr marL="480289" indent="0">
              <a:buNone/>
              <a:defRPr sz="2900"/>
            </a:lvl2pPr>
            <a:lvl3pPr marL="960577" indent="0">
              <a:buNone/>
              <a:defRPr sz="2500"/>
            </a:lvl3pPr>
            <a:lvl4pPr marL="1440866" indent="0">
              <a:buNone/>
              <a:defRPr sz="2100"/>
            </a:lvl4pPr>
            <a:lvl5pPr marL="1921154" indent="0">
              <a:buNone/>
              <a:defRPr sz="2100"/>
            </a:lvl5pPr>
            <a:lvl6pPr marL="2401443" indent="0">
              <a:buNone/>
              <a:defRPr sz="2100"/>
            </a:lvl6pPr>
            <a:lvl7pPr marL="2881732" indent="0">
              <a:buNone/>
              <a:defRPr sz="2100"/>
            </a:lvl7pPr>
            <a:lvl8pPr marL="3362020" indent="0">
              <a:buNone/>
              <a:defRPr sz="2100"/>
            </a:lvl8pPr>
            <a:lvl9pPr marL="3842309" indent="0">
              <a:buNone/>
              <a:defRPr sz="21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258410" y="5071644"/>
            <a:ext cx="6913245" cy="760521"/>
          </a:xfrm>
        </p:spPr>
        <p:txBody>
          <a:bodyPr/>
          <a:lstStyle>
            <a:lvl1pPr marL="0" indent="0">
              <a:buNone/>
              <a:defRPr sz="1500"/>
            </a:lvl1pPr>
            <a:lvl2pPr marL="480289" indent="0">
              <a:buNone/>
              <a:defRPr sz="1300"/>
            </a:lvl2pPr>
            <a:lvl3pPr marL="960577" indent="0">
              <a:buNone/>
              <a:defRPr sz="1100"/>
            </a:lvl3pPr>
            <a:lvl4pPr marL="1440866" indent="0">
              <a:buNone/>
              <a:defRPr sz="900"/>
            </a:lvl4pPr>
            <a:lvl5pPr marL="1921154" indent="0">
              <a:buNone/>
              <a:defRPr sz="900"/>
            </a:lvl5pPr>
            <a:lvl6pPr marL="2401443" indent="0">
              <a:buNone/>
              <a:defRPr sz="900"/>
            </a:lvl6pPr>
            <a:lvl7pPr marL="2881732" indent="0">
              <a:buNone/>
              <a:defRPr sz="900"/>
            </a:lvl7pPr>
            <a:lvl8pPr marL="3362020" indent="0">
              <a:buNone/>
              <a:defRPr sz="900"/>
            </a:lvl8pPr>
            <a:lvl9pPr marL="3842309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5F45-83FD-4C9D-9992-A31320712C13}" type="datetimeFigureOut">
              <a:rPr lang="zh-TW" altLang="en-US" smtClean="0"/>
              <a:t>2018/8/24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6FDEA-AB1B-4288-94A2-64E5F5166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3886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76107" y="259515"/>
            <a:ext cx="10369868" cy="1080030"/>
          </a:xfrm>
          <a:prstGeom prst="rect">
            <a:avLst/>
          </a:prstGeom>
        </p:spPr>
        <p:txBody>
          <a:bodyPr vert="horz" lIns="96058" tIns="48029" rIns="96058" bIns="48029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76107" y="1512050"/>
            <a:ext cx="10369868" cy="4276616"/>
          </a:xfrm>
          <a:prstGeom prst="rect">
            <a:avLst/>
          </a:prstGeom>
        </p:spPr>
        <p:txBody>
          <a:bodyPr vert="horz" lIns="96058" tIns="48029" rIns="96058" bIns="48029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76113" y="6006172"/>
            <a:ext cx="2688485" cy="345009"/>
          </a:xfrm>
          <a:prstGeom prst="rect">
            <a:avLst/>
          </a:prstGeom>
        </p:spPr>
        <p:txBody>
          <a:bodyPr vert="horz" lIns="96058" tIns="48029" rIns="96058" bIns="48029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15F45-83FD-4C9D-9992-A31320712C13}" type="datetimeFigureOut">
              <a:rPr lang="zh-TW" altLang="en-US" smtClean="0"/>
              <a:t>2018/8/24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936716" y="6006172"/>
            <a:ext cx="3648657" cy="345009"/>
          </a:xfrm>
          <a:prstGeom prst="rect">
            <a:avLst/>
          </a:prstGeom>
        </p:spPr>
        <p:txBody>
          <a:bodyPr vert="horz" lIns="96058" tIns="48029" rIns="96058" bIns="48029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257498" y="6006172"/>
            <a:ext cx="2688485" cy="345009"/>
          </a:xfrm>
          <a:prstGeom prst="rect">
            <a:avLst/>
          </a:prstGeom>
        </p:spPr>
        <p:txBody>
          <a:bodyPr vert="horz" lIns="96058" tIns="48029" rIns="96058" bIns="48029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6FDEA-AB1B-4288-94A2-64E5F5166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983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0577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216" indent="-360216" algn="l" defTabSz="960577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80469" indent="-300180" algn="l" defTabSz="9605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722" indent="-240144" algn="l" defTabSz="9605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81010" indent="-240144" algn="l" defTabSz="9605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61299" indent="-240144" algn="l" defTabSz="960577" rtl="0" eaLnBrk="1" latinLnBrk="0" hangingPunct="1">
        <a:spcBef>
          <a:spcPct val="20000"/>
        </a:spcBef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41587" indent="-240144" algn="l" defTabSz="9605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1876" indent="-240144" algn="l" defTabSz="9605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02165" indent="-240144" algn="l" defTabSz="9605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82453" indent="-240144" algn="l" defTabSz="9605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605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0289" algn="l" defTabSz="9605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0577" algn="l" defTabSz="9605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866" algn="l" defTabSz="9605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21154" algn="l" defTabSz="9605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01443" algn="l" defTabSz="9605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81732" algn="l" defTabSz="9605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62020" algn="l" defTabSz="9605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42309" algn="l" defTabSz="9605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9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951753" y="3240089"/>
            <a:ext cx="7999502" cy="642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spc="300" dirty="0">
                <a:solidFill>
                  <a:schemeClr val="bg1"/>
                </a:solidFill>
              </a:rPr>
              <a:t>This app combines the power of neighbors </a:t>
            </a:r>
          </a:p>
          <a:p>
            <a:pPr algn="ctr"/>
            <a:r>
              <a:rPr lang="en-US" altLang="zh-TW" sz="1800" spc="300" dirty="0">
                <a:solidFill>
                  <a:schemeClr val="bg1"/>
                </a:solidFill>
              </a:rPr>
              <a:t>to create strong and tighter communities.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237448" y="3251339"/>
            <a:ext cx="7332876" cy="703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This platform combines the power of neighbors </a:t>
            </a:r>
          </a:p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to create strong and tighter communities.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" y="0"/>
            <a:ext cx="11521654" cy="648041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87579" y="2529179"/>
            <a:ext cx="5886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Community Sharing Platform 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576461" y="3252526"/>
            <a:ext cx="5886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Combines the </a:t>
            </a:r>
            <a:r>
              <a:rPr lang="en-US" altLang="zh-TW" sz="2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power of </a:t>
            </a:r>
            <a:r>
              <a:rPr lang="en-US" altLang="zh-TW" sz="2000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neighbors </a:t>
            </a:r>
          </a:p>
          <a:p>
            <a:r>
              <a:rPr lang="en-US" altLang="zh-TW" sz="2000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to create</a:t>
            </a:r>
            <a:r>
              <a:rPr lang="zh-TW" altLang="en-US" sz="2000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sz="2000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strong </a:t>
            </a:r>
            <a:r>
              <a:rPr lang="en-US" altLang="zh-TW" sz="20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and tighter communities.</a:t>
            </a:r>
          </a:p>
        </p:txBody>
      </p:sp>
      <p:sp>
        <p:nvSpPr>
          <p:cNvPr id="10" name="矩形 9"/>
          <p:cNvSpPr/>
          <p:nvPr/>
        </p:nvSpPr>
        <p:spPr>
          <a:xfrm>
            <a:off x="503057" y="3129579"/>
            <a:ext cx="5401543" cy="7200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5328319"/>
            <a:ext cx="1947060" cy="99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1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" y="0"/>
            <a:ext cx="11590042" cy="652252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625133" y="1924779"/>
            <a:ext cx="4471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sunk costs more likely to dedicate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769149" y="4229035"/>
            <a:ext cx="4236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Community </a:t>
            </a:r>
            <a:r>
              <a:rPr lang="en-US" altLang="zh-TW" sz="28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and</a:t>
            </a:r>
            <a:r>
              <a:rPr lang="zh-TW" altLang="en-US" sz="28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Charity 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798095" y="5237147"/>
            <a:ext cx="4003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Crowd Funding</a:t>
            </a:r>
            <a:endParaRPr lang="en-US" altLang="zh-TW" sz="2800" b="1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870103" y="3148915"/>
            <a:ext cx="4003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chemeClr val="bg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Small Farmer</a:t>
            </a:r>
            <a:endParaRPr lang="zh-TW" altLang="en-US" sz="2800" b="1" dirty="0">
              <a:solidFill>
                <a:schemeClr val="bg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384515" y="1019980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Sustainable charity</a:t>
            </a:r>
            <a:endParaRPr lang="en-US" altLang="zh-TW" sz="18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328989" y="443916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C4D385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Social Enterprise</a:t>
            </a:r>
          </a:p>
        </p:txBody>
      </p:sp>
    </p:spTree>
    <p:extLst>
      <p:ext uri="{BB962C8B-B14F-4D97-AF65-F5344CB8AC3E}">
        <p14:creationId xmlns:p14="http://schemas.microsoft.com/office/powerpoint/2010/main" val="345764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" y="0"/>
            <a:ext cx="11514790" cy="648017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528789" y="3456111"/>
            <a:ext cx="22357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If you apply a </a:t>
            </a:r>
            <a:r>
              <a:rPr lang="en-US" altLang="zh-TW" sz="2000" dirty="0" smtClean="0"/>
              <a:t>group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buy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or</a:t>
            </a:r>
            <a:r>
              <a:rPr lang="zh-TW" altLang="en-US" sz="2000" dirty="0" smtClean="0"/>
              <a:t> </a:t>
            </a:r>
            <a:r>
              <a:rPr lang="en-US" altLang="zh-TW" sz="2000" dirty="0"/>
              <a:t>class</a:t>
            </a:r>
            <a:r>
              <a:rPr lang="zh-TW" altLang="en-US" sz="2000" dirty="0" smtClean="0"/>
              <a:t>，</a:t>
            </a:r>
            <a:r>
              <a:rPr lang="en-US" altLang="zh-TW" sz="2000" dirty="0"/>
              <a:t>You can know how big your market is.</a:t>
            </a:r>
            <a:endParaRPr lang="en-US" altLang="zh-TW" sz="2000" b="1" dirty="0">
              <a:solidFill>
                <a:schemeClr val="accent5">
                  <a:lumMod val="7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384515" y="1019980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Quickly know life information</a:t>
            </a:r>
            <a:endParaRPr lang="en-US" altLang="zh-TW" sz="18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328989" y="443916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C4D385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Use</a:t>
            </a:r>
            <a:r>
              <a:rPr lang="zh-TW" altLang="en-US" sz="3600" b="1" dirty="0" smtClean="0">
                <a:solidFill>
                  <a:srgbClr val="C4D385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sz="3600" b="1" dirty="0" smtClean="0">
                <a:solidFill>
                  <a:srgbClr val="C4D385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Open</a:t>
            </a:r>
            <a:r>
              <a:rPr lang="zh-TW" altLang="en-US" sz="3600" b="1" dirty="0" smtClean="0">
                <a:solidFill>
                  <a:srgbClr val="C4D385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sz="3600" b="1" dirty="0" smtClean="0">
                <a:solidFill>
                  <a:srgbClr val="C4D385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data</a:t>
            </a:r>
            <a:r>
              <a:rPr lang="zh-TW" altLang="en-US" sz="3600" b="1" dirty="0" smtClean="0">
                <a:solidFill>
                  <a:srgbClr val="C4D385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endParaRPr lang="en-US" altLang="zh-TW" sz="3600" b="1" dirty="0">
              <a:solidFill>
                <a:srgbClr val="C4D385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525296" y="2303983"/>
            <a:ext cx="22357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population Statistical</a:t>
            </a:r>
            <a:endParaRPr lang="en-US" altLang="zh-TW" sz="3200" b="1" dirty="0">
              <a:solidFill>
                <a:schemeClr val="accent5">
                  <a:lumMod val="7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00797" y="3381201"/>
            <a:ext cx="216024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8628327" y="3456111"/>
            <a:ext cx="22357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Updated every six hours , The weather in your area</a:t>
            </a:r>
            <a:endParaRPr lang="en-US" altLang="zh-TW" sz="2000" b="1" dirty="0">
              <a:solidFill>
                <a:schemeClr val="accent5">
                  <a:lumMod val="7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24834" y="2655312"/>
            <a:ext cx="2235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weather</a:t>
            </a:r>
            <a:endParaRPr lang="en-US" altLang="zh-TW" sz="3200" b="1" dirty="0">
              <a:solidFill>
                <a:schemeClr val="accent5">
                  <a:lumMod val="7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00335" y="3381201"/>
            <a:ext cx="216024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3528789" y="4968279"/>
            <a:ext cx="24482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使用需求 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/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村里人口數量</a:t>
            </a:r>
          </a:p>
          <a:p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檔案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類型 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/ </a:t>
            </a:r>
            <a:r>
              <a:rPr lang="en-US" altLang="zh-TW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CSV</a:t>
            </a:r>
            <a:endParaRPr lang="en-US" altLang="zh-TW" sz="1200" dirty="0">
              <a:solidFill>
                <a:schemeClr val="tx1">
                  <a:lumMod val="50000"/>
                  <a:lumOff val="50000"/>
                </a:schemeClr>
              </a:solidFill>
              <a:latin typeface=".Heiti GB18030PUA" pitchFamily="34" charset="-128"/>
              <a:ea typeface=".Heiti GB18030PUA" pitchFamily="34" charset="-128"/>
            </a:endParaRPr>
          </a:p>
          <a:p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資料來源</a:t>
            </a:r>
            <a:r>
              <a:rPr lang="en-US" altLang="zh-TW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:</a:t>
            </a:r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資訊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內政部統計</a:t>
            </a:r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處</a:t>
            </a:r>
            <a:endParaRPr lang="en-US" altLang="zh-TW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.Heiti GB18030PUA" pitchFamily="34" charset="-128"/>
              <a:ea typeface=".Heiti GB18030PUA" pitchFamily="34" charset="-128"/>
            </a:endParaRPr>
          </a:p>
          <a:p>
            <a:r>
              <a:rPr lang="en-US" altLang="zh-TW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https://segis.moi.gov.tw/STAT/Generic/Project/GEN_STAT.ashx?method=downloadproductfile&amp;code=BACF26E3C3F0E0CF16A29E37333D0688&amp;STTIME=107Y06M&amp;STUNIT=U01VI&amp;BOUNDARY=</a:t>
            </a:r>
            <a:r>
              <a:rPr lang="zh-TW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全國</a:t>
            </a:r>
            <a:r>
              <a:rPr lang="en-US" altLang="zh-TW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&amp;SUBBOUNDARY=</a:t>
            </a:r>
          </a:p>
          <a:p>
            <a:endParaRPr lang="en-US" altLang="zh-TW" sz="1200" b="1" dirty="0">
              <a:solidFill>
                <a:schemeClr val="tx1">
                  <a:lumMod val="50000"/>
                  <a:lumOff val="50000"/>
                </a:schemeClr>
              </a:solidFill>
              <a:latin typeface=".Heiti GB18030PUA" pitchFamily="34" charset="-128"/>
              <a:ea typeface=".Heiti GB18030PUA" pitchFamily="34" charset="-128"/>
              <a:cs typeface="Arial Unicode MS" pitchFamily="34" charset="-128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628328" y="4968279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使用需求 </a:t>
            </a:r>
            <a:r>
              <a:rPr lang="en-US" altLang="zh-TW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/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鄉鎮天氣預報</a:t>
            </a:r>
          </a:p>
          <a:p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檔案類型 </a:t>
            </a:r>
            <a:r>
              <a:rPr lang="en-US" altLang="zh-TW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/ API</a:t>
            </a:r>
          </a:p>
          <a:p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資料來源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:</a:t>
            </a:r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氣象局</a:t>
            </a:r>
            <a:endParaRPr lang="en-US" altLang="zh-TW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.Heiti GB18030PUA" pitchFamily="34" charset="-128"/>
              <a:ea typeface=".Heiti GB18030PUA" pitchFamily="34" charset="-128"/>
            </a:endParaRPr>
          </a:p>
          <a:p>
            <a:r>
              <a:rPr lang="en-US" altLang="zh-TW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https://opendata.cwb.gov.tw/api/v1/rest/datastore/F-D0047-089?Authorization=rdec-key-123-45678-011121314</a:t>
            </a:r>
            <a:endParaRPr lang="en-US" altLang="zh-TW" sz="800" b="1" dirty="0">
              <a:solidFill>
                <a:schemeClr val="tx1">
                  <a:lumMod val="50000"/>
                  <a:lumOff val="50000"/>
                </a:schemeClr>
              </a:solidFill>
              <a:latin typeface=".Heiti GB18030PUA" pitchFamily="34" charset="-128"/>
              <a:ea typeface=".Heiti GB18030PUA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409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" y="-1"/>
            <a:ext cx="11516593" cy="648326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528789" y="3456111"/>
            <a:ext cx="22357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Social welfare about </a:t>
            </a:r>
            <a:r>
              <a:rPr lang="en-US" altLang="zh-TW" sz="2000" dirty="0" smtClean="0"/>
              <a:t>neighbors</a:t>
            </a:r>
            <a:r>
              <a:rPr lang="en-US" altLang="zh-TW" sz="2000" dirty="0"/>
              <a:t> , Quickly know when and where.</a:t>
            </a:r>
            <a:endParaRPr lang="en-US" altLang="zh-TW" sz="2000" b="1" dirty="0">
              <a:solidFill>
                <a:schemeClr val="accent5">
                  <a:lumMod val="7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384515" y="1019980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Quickly know life information</a:t>
            </a:r>
            <a:endParaRPr lang="en-US" altLang="zh-TW" sz="18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328989" y="443916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C4D385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Use</a:t>
            </a:r>
            <a:r>
              <a:rPr lang="zh-TW" altLang="en-US" sz="3600" b="1" dirty="0" smtClean="0">
                <a:solidFill>
                  <a:srgbClr val="C4D385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sz="3600" b="1" dirty="0" smtClean="0">
                <a:solidFill>
                  <a:srgbClr val="C4D385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Open</a:t>
            </a:r>
            <a:r>
              <a:rPr lang="zh-TW" altLang="en-US" sz="3600" b="1" dirty="0" smtClean="0">
                <a:solidFill>
                  <a:srgbClr val="C4D385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sz="3600" b="1" dirty="0" smtClean="0">
                <a:solidFill>
                  <a:srgbClr val="C4D385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data</a:t>
            </a:r>
            <a:r>
              <a:rPr lang="zh-TW" altLang="en-US" sz="3600" b="1" dirty="0" smtClean="0">
                <a:solidFill>
                  <a:srgbClr val="C4D385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endParaRPr lang="en-US" altLang="zh-TW" sz="3600" b="1" dirty="0">
              <a:solidFill>
                <a:srgbClr val="C4D385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525296" y="2303983"/>
            <a:ext cx="22357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pregnancy </a:t>
            </a:r>
            <a:r>
              <a:rPr lang="en-US" altLang="zh-TW" sz="3200" b="1" dirty="0" smtClean="0"/>
              <a:t>elder </a:t>
            </a:r>
            <a:r>
              <a:rPr lang="en-US" altLang="zh-TW" sz="3200" b="1" dirty="0"/>
              <a:t>users</a:t>
            </a:r>
            <a:endParaRPr lang="en-US" altLang="zh-TW" sz="3200" b="1" dirty="0">
              <a:solidFill>
                <a:schemeClr val="accent5">
                  <a:lumMod val="7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00797" y="3381201"/>
            <a:ext cx="216024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8628326" y="3456111"/>
            <a:ext cx="2743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Tourists </a:t>
            </a:r>
            <a:r>
              <a:rPr lang="en-US" altLang="zh-TW" sz="2000" dirty="0" smtClean="0"/>
              <a:t>Can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Use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the </a:t>
            </a:r>
            <a:r>
              <a:rPr lang="en-US" altLang="zh-TW" sz="2000" dirty="0"/>
              <a:t>local </a:t>
            </a:r>
            <a:r>
              <a:rPr lang="en-US" altLang="zh-TW" sz="2000" dirty="0" smtClean="0"/>
              <a:t>information</a:t>
            </a:r>
            <a:r>
              <a:rPr lang="en-US" altLang="zh-TW" sz="2000" dirty="0"/>
              <a:t> , Quickly </a:t>
            </a:r>
            <a:r>
              <a:rPr lang="en-US" altLang="zh-TW" sz="2000" dirty="0" smtClean="0"/>
              <a:t>find </a:t>
            </a:r>
            <a:r>
              <a:rPr lang="en-US" altLang="zh-TW" sz="2000" dirty="0"/>
              <a:t>Historic </a:t>
            </a:r>
            <a:r>
              <a:rPr lang="en-US" altLang="zh-TW" sz="2000" dirty="0" smtClean="0"/>
              <a:t>Spot.</a:t>
            </a:r>
            <a:endParaRPr lang="en-US" altLang="zh-TW" sz="2000" b="1" dirty="0">
              <a:solidFill>
                <a:schemeClr val="accent5">
                  <a:lumMod val="7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19014" y="2655312"/>
            <a:ext cx="2752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local tour</a:t>
            </a:r>
            <a:endParaRPr lang="en-US" altLang="zh-TW" sz="3200" b="1" dirty="0">
              <a:solidFill>
                <a:schemeClr val="accent5">
                  <a:lumMod val="7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00335" y="3381201"/>
            <a:ext cx="216024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3528789" y="4968279"/>
            <a:ext cx="259228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使用需求 </a:t>
            </a:r>
            <a:r>
              <a:rPr lang="en-US" altLang="zh-TW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/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好孕胸章索取地點及電話</a:t>
            </a:r>
          </a:p>
          <a:p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檔案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類型 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/ </a:t>
            </a:r>
            <a:r>
              <a:rPr lang="en-US" altLang="zh-TW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CSV</a:t>
            </a:r>
            <a:endParaRPr lang="en-US" altLang="zh-TW" sz="1200" dirty="0">
              <a:solidFill>
                <a:schemeClr val="tx1">
                  <a:lumMod val="50000"/>
                  <a:lumOff val="50000"/>
                </a:schemeClr>
              </a:solidFill>
              <a:latin typeface=".Heiti GB18030PUA" pitchFamily="34" charset="-128"/>
              <a:ea typeface=".Heiti GB18030PUA" pitchFamily="34" charset="-128"/>
            </a:endParaRPr>
          </a:p>
          <a:p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資料來源</a:t>
            </a:r>
            <a:r>
              <a:rPr lang="en-US" altLang="zh-TW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: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臺北市好孕胸章</a:t>
            </a:r>
            <a:r>
              <a:rPr lang="en-US" altLang="zh-TW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en-US" altLang="zh-TW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://data.taipei/api/getDatasetInfo/downloadResource?id=e9a28a2d-eb6c-4127-8f7e-1ef6204baf1a&amp;rid=67945251-c1c0-4fee-a500-2c6fbdea16ba</a:t>
            </a:r>
            <a:endParaRPr lang="en-US" altLang="zh-TW" sz="1200" b="1" dirty="0">
              <a:solidFill>
                <a:schemeClr val="tx1">
                  <a:lumMod val="50000"/>
                  <a:lumOff val="50000"/>
                </a:schemeClr>
              </a:solidFill>
              <a:latin typeface=".Heiti GB18030PUA" pitchFamily="34" charset="-128"/>
              <a:ea typeface=".Heiti GB18030PUA" pitchFamily="34" charset="-128"/>
              <a:cs typeface="Arial Unicode MS" pitchFamily="34" charset="-128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628328" y="4968279"/>
            <a:ext cx="244827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使用需求 </a:t>
            </a:r>
            <a:r>
              <a:rPr lang="en-US" altLang="zh-TW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/</a:t>
            </a:r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鄉鎮古蹟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或文化資訊</a:t>
            </a:r>
          </a:p>
          <a:p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檔案類型 </a:t>
            </a:r>
            <a:r>
              <a:rPr lang="en-US" altLang="zh-TW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/ 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CSV</a:t>
            </a:r>
          </a:p>
          <a:p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資料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來源</a:t>
            </a:r>
            <a:r>
              <a:rPr lang="en-US" altLang="zh-TW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: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文化</a:t>
            </a:r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.Heiti GB18030PUA" pitchFamily="34" charset="-128"/>
                <a:ea typeface=".Heiti GB18030PUA" pitchFamily="34" charset="-128"/>
              </a:rPr>
              <a:t>資產</a:t>
            </a:r>
            <a:r>
              <a:rPr lang="en-US" altLang="zh-TW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https://data.tycg.gov.tw/opendata/datalist/datasetMeta/download?id=8e04a93e-bba9-4337-860b-5216d67f152c&amp;rid=b4791892-2bf4-4967-84a3-764bc1f7df45</a:t>
            </a:r>
            <a:endParaRPr lang="en-US" altLang="zh-TW" sz="800" b="1" dirty="0">
              <a:solidFill>
                <a:schemeClr val="tx1">
                  <a:lumMod val="50000"/>
                  <a:lumOff val="50000"/>
                </a:schemeClr>
              </a:solidFill>
              <a:latin typeface=".Heiti GB18030PUA" pitchFamily="34" charset="-128"/>
              <a:ea typeface=".Heiti GB18030PUA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474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" y="0"/>
            <a:ext cx="11518432" cy="648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8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" y="-1"/>
            <a:ext cx="11516593" cy="648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4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" y="-1"/>
            <a:ext cx="11516593" cy="648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1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" y="0"/>
            <a:ext cx="11514790" cy="648017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384515" y="1019980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Collection and analysis</a:t>
            </a:r>
            <a:endParaRPr lang="en-US" altLang="zh-TW" sz="18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328989" y="443916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C4D385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Our</a:t>
            </a:r>
            <a:r>
              <a:rPr lang="zh-TW" altLang="en-US" sz="3600" b="1" dirty="0" smtClean="0">
                <a:solidFill>
                  <a:srgbClr val="C4D385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sz="3600" b="1" dirty="0" smtClean="0">
                <a:solidFill>
                  <a:srgbClr val="C4D385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big</a:t>
            </a:r>
            <a:r>
              <a:rPr lang="zh-TW" altLang="en-US" sz="3600" b="1" dirty="0" smtClean="0">
                <a:solidFill>
                  <a:srgbClr val="C4D385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sz="3600" b="1" dirty="0" smtClean="0">
                <a:solidFill>
                  <a:srgbClr val="C4D385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data</a:t>
            </a:r>
            <a:endParaRPr lang="en-US" altLang="zh-TW" sz="3600" b="1" dirty="0">
              <a:solidFill>
                <a:srgbClr val="C4D385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921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" y="-1"/>
            <a:ext cx="11511111" cy="648017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400997" y="1019980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In the past, neighbors always help out each others.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28989" y="443916"/>
            <a:ext cx="55446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400" b="1" dirty="0" smtClean="0">
                <a:solidFill>
                  <a:srgbClr val="C4D385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Team</a:t>
            </a:r>
            <a:endParaRPr lang="en-US" altLang="zh-TW" sz="3400" b="1" dirty="0">
              <a:solidFill>
                <a:srgbClr val="C4D385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087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" y="-1"/>
            <a:ext cx="11516593" cy="648326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184973" y="863823"/>
            <a:ext cx="6048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When you have taken all you can bear. You can't feel the pain will Rainstorm hits </a:t>
            </a:r>
            <a:r>
              <a:rPr lang="en-US" altLang="zh-TW" sz="2000" dirty="0" smtClean="0"/>
              <a:t>you.</a:t>
            </a:r>
            <a:endParaRPr lang="en-US" altLang="zh-TW" sz="20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184973" y="304302"/>
            <a:ext cx="7332876" cy="612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400" b="1" dirty="0">
                <a:solidFill>
                  <a:srgbClr val="C4D385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Contact us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4729571" y="1944054"/>
            <a:ext cx="2952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Chinese Website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338202" y="4562614"/>
            <a:ext cx="57514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Creativity </a:t>
            </a:r>
            <a:r>
              <a:rPr lang="en-US" altLang="zh-TW" sz="2800" dirty="0" smtClean="0"/>
              <a:t>Lab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Line-id:</a:t>
            </a:r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design-</a:t>
            </a:r>
            <a:r>
              <a:rPr lang="en-US" altLang="zh-TW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sam</a:t>
            </a:r>
            <a:endParaRPr lang="en-US" altLang="zh-TW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altLang="zh-TW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WeChat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</a:t>
            </a:r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sam0927000023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sam@i-dealworkshop.com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267002" y="1950172"/>
            <a:ext cx="2952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Video Introduction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272" y="2173186"/>
            <a:ext cx="5244907" cy="239401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05" y="1753540"/>
            <a:ext cx="2575807" cy="465205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437" y="5400184"/>
            <a:ext cx="1990763" cy="9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5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" y="-1"/>
            <a:ext cx="11511111" cy="648017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328989" y="1027257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people help each other</a:t>
            </a:r>
            <a:endParaRPr lang="en-US" altLang="zh-TW" sz="18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256981" y="451193"/>
            <a:ext cx="55446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400" b="1" dirty="0" smtClean="0">
                <a:solidFill>
                  <a:srgbClr val="C4D385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Original interaction?</a:t>
            </a:r>
            <a:endParaRPr lang="en-US" altLang="zh-TW" sz="3400" b="1" dirty="0">
              <a:solidFill>
                <a:srgbClr val="C4D385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712129" y="2303983"/>
            <a:ext cx="122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Restore</a:t>
            </a:r>
            <a:endParaRPr lang="en-US" altLang="zh-TW" sz="1800" b="1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490464" y="3852099"/>
            <a:ext cx="122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Produce</a:t>
            </a:r>
            <a:endParaRPr lang="en-US" altLang="zh-TW" sz="1800" b="1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-143619" y="3888159"/>
            <a:ext cx="1292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Home care</a:t>
            </a:r>
            <a:endParaRPr lang="en-US" altLang="zh-TW" sz="1800" b="1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88629" y="4026658"/>
            <a:ext cx="100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Food</a:t>
            </a:r>
            <a:endParaRPr lang="en-US" altLang="zh-TW" sz="1800" b="1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475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" y="0"/>
            <a:ext cx="11518432" cy="648222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00605" y="1746520"/>
            <a:ext cx="4292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chemeClr val="accent5">
                    <a:lumMod val="7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Being alone is a choice</a:t>
            </a:r>
            <a:r>
              <a:rPr lang="zh-TW" altLang="en-US" sz="2400" b="1" dirty="0" smtClean="0">
                <a:solidFill>
                  <a:schemeClr val="accent5">
                    <a:lumMod val="7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，</a:t>
            </a:r>
            <a:endParaRPr lang="en-US" altLang="zh-TW" sz="2400" b="1" dirty="0" smtClean="0">
              <a:solidFill>
                <a:schemeClr val="accent5">
                  <a:lumMod val="7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altLang="zh-TW" sz="2400" b="1" dirty="0" smtClean="0">
                <a:solidFill>
                  <a:schemeClr val="accent5">
                    <a:lumMod val="7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but to</a:t>
            </a:r>
            <a:r>
              <a:rPr lang="zh-TW" altLang="en-US" sz="2400" b="1" dirty="0" smtClean="0">
                <a:solidFill>
                  <a:schemeClr val="accent5">
                    <a:lumMod val="7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sz="2400" b="1" dirty="0" smtClean="0">
                <a:solidFill>
                  <a:schemeClr val="accent5">
                    <a:lumMod val="7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end ,you will have no choice.</a:t>
            </a:r>
            <a:endParaRPr lang="en-US" altLang="zh-TW" sz="2400" b="1" dirty="0">
              <a:solidFill>
                <a:schemeClr val="accent5">
                  <a:lumMod val="7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922241" y="4337719"/>
            <a:ext cx="1221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smtClean="0">
                <a:solidFill>
                  <a:schemeClr val="accent3">
                    <a:lumMod val="7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Food delivery</a:t>
            </a:r>
            <a:endParaRPr lang="en-US" altLang="zh-TW" sz="1800" b="1" dirty="0">
              <a:solidFill>
                <a:schemeClr val="accent3">
                  <a:lumMod val="7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833045" y="2651104"/>
            <a:ext cx="1861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smtClean="0">
                <a:solidFill>
                  <a:schemeClr val="accent3">
                    <a:lumMod val="7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Online</a:t>
            </a:r>
            <a:endParaRPr lang="en-US" altLang="zh-TW" sz="1800" b="1" dirty="0">
              <a:solidFill>
                <a:schemeClr val="accent3">
                  <a:lumMod val="7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algn="ctr"/>
            <a:r>
              <a:rPr lang="en-US" altLang="zh-TW" sz="1800" b="1" dirty="0" smtClean="0">
                <a:solidFill>
                  <a:schemeClr val="accent3">
                    <a:lumMod val="7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Social Activities</a:t>
            </a:r>
            <a:endParaRPr lang="en-US" altLang="zh-TW" sz="1800" b="1" dirty="0">
              <a:solidFill>
                <a:schemeClr val="accent3">
                  <a:lumMod val="7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857381" y="3232756"/>
            <a:ext cx="122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smtClean="0">
                <a:solidFill>
                  <a:schemeClr val="accent3">
                    <a:lumMod val="7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AI</a:t>
            </a:r>
            <a:r>
              <a:rPr lang="zh-TW" altLang="en-US" sz="1800" b="1" dirty="0">
                <a:solidFill>
                  <a:schemeClr val="accent3">
                    <a:lumMod val="7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sz="1800" b="1" dirty="0" smtClean="0">
                <a:solidFill>
                  <a:schemeClr val="accent3">
                    <a:lumMod val="7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chat</a:t>
            </a:r>
            <a:endParaRPr lang="en-US" altLang="zh-TW" sz="1800" b="1" dirty="0">
              <a:solidFill>
                <a:schemeClr val="accent3">
                  <a:lumMod val="7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670911" y="3726323"/>
            <a:ext cx="1221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smtClean="0">
                <a:solidFill>
                  <a:schemeClr val="accent3">
                    <a:lumMod val="7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Home care</a:t>
            </a:r>
            <a:endParaRPr lang="en-US" altLang="zh-TW" sz="1800" b="1" dirty="0">
              <a:solidFill>
                <a:schemeClr val="accent3">
                  <a:lumMod val="7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173866" y="3528119"/>
            <a:ext cx="1221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smtClean="0">
                <a:solidFill>
                  <a:schemeClr val="accent3">
                    <a:lumMod val="7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Home delivery</a:t>
            </a:r>
            <a:endParaRPr lang="en-US" altLang="zh-TW" sz="1800" b="1" dirty="0">
              <a:solidFill>
                <a:schemeClr val="accent3">
                  <a:lumMod val="7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375200" y="4033025"/>
            <a:ext cx="1620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smtClean="0">
                <a:solidFill>
                  <a:schemeClr val="accent3">
                    <a:lumMod val="7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Work from home</a:t>
            </a:r>
            <a:endParaRPr lang="en-US" altLang="zh-TW" sz="1800" b="1" dirty="0">
              <a:solidFill>
                <a:schemeClr val="accent3">
                  <a:lumMod val="7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400996" y="1019980"/>
            <a:ext cx="6121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people can live alone nowadays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256981" y="443916"/>
            <a:ext cx="55446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400" b="1" dirty="0">
                <a:solidFill>
                  <a:srgbClr val="C4D385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After Mobile Tech?</a:t>
            </a:r>
          </a:p>
        </p:txBody>
      </p:sp>
    </p:spTree>
    <p:extLst>
      <p:ext uri="{BB962C8B-B14F-4D97-AF65-F5344CB8AC3E}">
        <p14:creationId xmlns:p14="http://schemas.microsoft.com/office/powerpoint/2010/main" val="60925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" y="-1"/>
            <a:ext cx="11516593" cy="648326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899716" y="1871935"/>
            <a:ext cx="7016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accent1"/>
                </a:solidFill>
              </a:rPr>
              <a:t>W</a:t>
            </a:r>
            <a:r>
              <a:rPr lang="en-US" altLang="zh-TW" sz="2400" b="1" dirty="0" smtClean="0">
                <a:solidFill>
                  <a:schemeClr val="accent1"/>
                </a:solidFill>
              </a:rPr>
              <a:t>e discover and collect the power of community.</a:t>
            </a:r>
            <a:endParaRPr lang="en-US" altLang="zh-TW" sz="2400" b="1" dirty="0">
              <a:solidFill>
                <a:schemeClr val="accent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062427" y="2880047"/>
            <a:ext cx="2445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chemeClr val="accent3">
                    <a:lumMod val="7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Buying power</a:t>
            </a:r>
            <a:endParaRPr lang="en-US" altLang="zh-TW" sz="1400" b="1" dirty="0">
              <a:solidFill>
                <a:schemeClr val="accent3">
                  <a:lumMod val="7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843932" y="3358842"/>
            <a:ext cx="200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chemeClr val="accent3">
                    <a:lumMod val="7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Human resource</a:t>
            </a:r>
            <a:endParaRPr lang="en-US" altLang="zh-TW" sz="1400" b="1" dirty="0">
              <a:solidFill>
                <a:schemeClr val="accent3">
                  <a:lumMod val="7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203086" y="2520007"/>
            <a:ext cx="128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smtClean="0">
                <a:solidFill>
                  <a:schemeClr val="accent3">
                    <a:lumMod val="7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knowledge</a:t>
            </a:r>
            <a:endParaRPr lang="en-US" altLang="zh-TW" sz="1800" b="1" dirty="0">
              <a:solidFill>
                <a:schemeClr val="accent3">
                  <a:lumMod val="7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475780" y="3600127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chemeClr val="accent3">
                    <a:lumMod val="7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Resource share</a:t>
            </a:r>
            <a:endParaRPr lang="en-US" altLang="zh-TW" sz="1400" b="1" dirty="0">
              <a:solidFill>
                <a:schemeClr val="accent3">
                  <a:lumMod val="7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55700" y="2952055"/>
            <a:ext cx="2454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 smtClean="0">
                <a:solidFill>
                  <a:schemeClr val="accent3">
                    <a:lumMod val="7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Opinion gathering</a:t>
            </a:r>
            <a:endParaRPr lang="en-US" altLang="zh-TW" sz="1600" b="1" dirty="0">
              <a:solidFill>
                <a:schemeClr val="accent3">
                  <a:lumMod val="7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400996" y="1019980"/>
            <a:ext cx="6121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people are the source of power, not technology </a:t>
            </a:r>
            <a:endParaRPr lang="en-US" altLang="zh-TW" sz="18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256981" y="443916"/>
            <a:ext cx="55446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400" b="1" dirty="0">
                <a:solidFill>
                  <a:srgbClr val="C4D385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Cooperate? Why now?</a:t>
            </a:r>
          </a:p>
        </p:txBody>
      </p:sp>
    </p:spTree>
    <p:extLst>
      <p:ext uri="{BB962C8B-B14F-4D97-AF65-F5344CB8AC3E}">
        <p14:creationId xmlns:p14="http://schemas.microsoft.com/office/powerpoint/2010/main" val="311676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" y="-1"/>
            <a:ext cx="11516593" cy="648326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400996" y="1019980"/>
            <a:ext cx="6121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At least 5 minutes a day for truly localized information 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256981" y="443916"/>
            <a:ext cx="55446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400" b="1" dirty="0">
                <a:solidFill>
                  <a:srgbClr val="C4D385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What is our priority?</a:t>
            </a: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2"/>
          <a:stretch/>
        </p:blipFill>
        <p:spPr>
          <a:xfrm>
            <a:off x="4994545" y="1985535"/>
            <a:ext cx="3357311" cy="4480348"/>
          </a:xfrm>
          <a:prstGeom prst="rect">
            <a:avLst/>
          </a:prstGeom>
        </p:spPr>
      </p:pic>
      <p:grpSp>
        <p:nvGrpSpPr>
          <p:cNvPr id="26" name="Group 6">
            <a:extLst>
              <a:ext uri="{FF2B5EF4-FFF2-40B4-BE49-F238E27FC236}">
                <a16:creationId xmlns:a16="http://schemas.microsoft.com/office/drawing/2014/main" xmlns="" id="{4678706A-0845-724D-8038-0D5B36536240}"/>
              </a:ext>
            </a:extLst>
          </p:cNvPr>
          <p:cNvGrpSpPr/>
          <p:nvPr/>
        </p:nvGrpSpPr>
        <p:grpSpPr>
          <a:xfrm>
            <a:off x="1943144" y="5289097"/>
            <a:ext cx="3474969" cy="1025370"/>
            <a:chOff x="35620" y="4549616"/>
            <a:chExt cx="3474969" cy="1025370"/>
          </a:xfrm>
        </p:grpSpPr>
        <p:sp>
          <p:nvSpPr>
            <p:cNvPr id="27" name="圓角矩形 26"/>
            <p:cNvSpPr/>
            <p:nvPr/>
          </p:nvSpPr>
          <p:spPr>
            <a:xfrm>
              <a:off x="35620" y="4549616"/>
              <a:ext cx="3474969" cy="102138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07628" y="4629726"/>
              <a:ext cx="30077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rPr>
                <a:t>Living circle</a:t>
              </a: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107628" y="4990211"/>
              <a:ext cx="33208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rPr>
                <a:t>Everything we should know or do in our own community, centralized</a:t>
              </a:r>
            </a:p>
          </p:txBody>
        </p:sp>
      </p:grpSp>
      <p:grpSp>
        <p:nvGrpSpPr>
          <p:cNvPr id="30" name="Group 7">
            <a:extLst>
              <a:ext uri="{FF2B5EF4-FFF2-40B4-BE49-F238E27FC236}">
                <a16:creationId xmlns:a16="http://schemas.microsoft.com/office/drawing/2014/main" xmlns="" id="{71C1AD04-FEC5-384B-B419-6C6F2974F31D}"/>
              </a:ext>
            </a:extLst>
          </p:cNvPr>
          <p:cNvGrpSpPr/>
          <p:nvPr/>
        </p:nvGrpSpPr>
        <p:grpSpPr>
          <a:xfrm>
            <a:off x="7271736" y="5289097"/>
            <a:ext cx="2880320" cy="1021388"/>
            <a:chOff x="5356665" y="5249910"/>
            <a:chExt cx="2880320" cy="1021388"/>
          </a:xfrm>
        </p:grpSpPr>
        <p:sp>
          <p:nvSpPr>
            <p:cNvPr id="31" name="圓角矩形 30"/>
            <p:cNvSpPr/>
            <p:nvPr/>
          </p:nvSpPr>
          <p:spPr>
            <a:xfrm>
              <a:off x="5356665" y="5249910"/>
              <a:ext cx="2743851" cy="102138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5502673" y="5326038"/>
              <a:ext cx="27343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rPr>
                <a:t>Other remote locations</a:t>
              </a: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5502673" y="5686523"/>
              <a:ext cx="27343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itchFamily="34" charset="-128"/>
                  <a:ea typeface="Arial Unicode MS" pitchFamily="34" charset="-128"/>
                  <a:cs typeface="Arial Unicode MS" pitchFamily="34" charset="-128"/>
                </a:rPr>
                <a:t>Irrelevant to our daily lives</a:t>
              </a:r>
            </a:p>
          </p:txBody>
        </p:sp>
      </p:grpSp>
      <p:pic>
        <p:nvPicPr>
          <p:cNvPr id="34" name="圖片 15">
            <a:extLst>
              <a:ext uri="{FF2B5EF4-FFF2-40B4-BE49-F238E27FC236}">
                <a16:creationId xmlns:a16="http://schemas.microsoft.com/office/drawing/2014/main" xmlns="" id="{62F96068-18E5-CA4A-B4FA-B275239D09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2" r="74279" b="67689"/>
          <a:stretch/>
        </p:blipFill>
        <p:spPr>
          <a:xfrm>
            <a:off x="2097232" y="2073394"/>
            <a:ext cx="3158280" cy="3193771"/>
          </a:xfrm>
          <a:prstGeom prst="rect">
            <a:avLst/>
          </a:prstGeom>
        </p:spPr>
      </p:pic>
      <p:sp>
        <p:nvSpPr>
          <p:cNvPr id="35" name="文字方塊 34"/>
          <p:cNvSpPr txBox="1"/>
          <p:nvPr/>
        </p:nvSpPr>
        <p:spPr>
          <a:xfrm>
            <a:off x="2821144" y="1633836"/>
            <a:ext cx="5640390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Enhance care of living environment and local culture</a:t>
            </a:r>
            <a:endParaRPr lang="zh-TW" altLang="en-US" sz="20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675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" y="0"/>
            <a:ext cx="11518432" cy="64822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57" y="1583903"/>
            <a:ext cx="2736303" cy="519935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279566" y="4536231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Localized </a:t>
            </a:r>
            <a:r>
              <a:rPr lang="en-US" altLang="zh-TW" sz="32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sz="32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Charity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6510063" y="3528119"/>
            <a:ext cx="4003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Shared Resource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481117" y="2592015"/>
            <a:ext cx="4003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</a:rPr>
              <a:t>E-commerce</a:t>
            </a:r>
            <a:r>
              <a:rPr lang="en-US" altLang="zh-TW" sz="3200" dirty="0" smtClean="0">
                <a:solidFill>
                  <a:schemeClr val="bg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3200" dirty="0" smtClean="0">
                <a:solidFill>
                  <a:schemeClr val="bg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platform </a:t>
            </a:r>
            <a:endParaRPr lang="zh-TW" altLang="en-US" sz="3200" dirty="0">
              <a:solidFill>
                <a:schemeClr val="bg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453259" y="5544343"/>
            <a:ext cx="4003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Focus on elder users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4140857" y="1727919"/>
            <a:ext cx="7920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Simple to </a:t>
            </a:r>
            <a:r>
              <a:rPr lang="en-US" altLang="zh-TW" sz="28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use UI / UX</a:t>
            </a:r>
            <a:endParaRPr lang="en-US" altLang="zh-TW" sz="2800" b="1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400997" y="1027257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with the help of Co-Community</a:t>
            </a:r>
            <a:endParaRPr lang="en-US" altLang="zh-TW" sz="24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328989" y="359767"/>
            <a:ext cx="5544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>
                <a:solidFill>
                  <a:srgbClr val="C4D385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Our solution</a:t>
            </a:r>
            <a:endParaRPr lang="en-US" altLang="zh-TW" sz="4000" b="1" dirty="0">
              <a:solidFill>
                <a:srgbClr val="C4D385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635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" y="-1"/>
            <a:ext cx="11516593" cy="648326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960837" y="2856908"/>
            <a:ext cx="2223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Community</a:t>
            </a:r>
          </a:p>
          <a:p>
            <a:pPr algn="ctr"/>
            <a:r>
              <a:rPr lang="en-US" altLang="zh-TW" sz="22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Skill Matching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553125" y="2856908"/>
            <a:ext cx="2223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Community</a:t>
            </a:r>
            <a:endParaRPr lang="zh-TW" altLang="en-US" sz="2200" b="1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algn="ctr"/>
            <a:r>
              <a:rPr lang="en-US" altLang="zh-TW" sz="22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Group Buying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217421" y="2807547"/>
            <a:ext cx="2239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Community Sharing/Rental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6563330" y="4693927"/>
            <a:ext cx="23364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Localized </a:t>
            </a:r>
          </a:p>
          <a:p>
            <a:pPr algn="ctr"/>
            <a:r>
              <a:rPr lang="en-US" altLang="zh-TW" sz="22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News &amp; Events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232877" y="4703492"/>
            <a:ext cx="2223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Localized Charity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934430" y="4693927"/>
            <a:ext cx="23364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Localized </a:t>
            </a:r>
          </a:p>
          <a:p>
            <a:pPr algn="ctr"/>
            <a:r>
              <a:rPr lang="en-US" altLang="zh-TW" sz="22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Second Hand</a:t>
            </a:r>
            <a:endParaRPr lang="en-US" altLang="zh-TW" sz="2200" b="1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xmlns="" id="{E9E57C39-7A1A-3B4F-B938-94B95E0DC9F3}"/>
              </a:ext>
            </a:extLst>
          </p:cNvPr>
          <p:cNvSpPr txBox="1"/>
          <p:nvPr/>
        </p:nvSpPr>
        <p:spPr>
          <a:xfrm>
            <a:off x="9577461" y="2357495"/>
            <a:ext cx="1435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</a:rPr>
              <a:t>Extra</a:t>
            </a:r>
            <a:r>
              <a:rPr lang="zh-TW" altLang="en-US" sz="1800" b="1" dirty="0">
                <a:solidFill>
                  <a:schemeClr val="bg1"/>
                </a:solidFill>
              </a:rPr>
              <a:t> </a:t>
            </a:r>
            <a:r>
              <a:rPr lang="en-US" altLang="zh-CN" sz="1800" b="1" dirty="0">
                <a:solidFill>
                  <a:schemeClr val="bg1"/>
                </a:solidFill>
              </a:rPr>
              <a:t>income</a:t>
            </a:r>
            <a:endParaRPr lang="en-US" altLang="zh-TW" sz="1800" b="1" dirty="0">
              <a:solidFill>
                <a:schemeClr val="bg1"/>
              </a:solidFill>
            </a:endParaRP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xmlns="" id="{E9E57C39-7A1A-3B4F-B938-94B95E0DC9F3}"/>
              </a:ext>
            </a:extLst>
          </p:cNvPr>
          <p:cNvSpPr txBox="1"/>
          <p:nvPr/>
        </p:nvSpPr>
        <p:spPr>
          <a:xfrm>
            <a:off x="7062320" y="2357495"/>
            <a:ext cx="136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</a:rPr>
              <a:t>Households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xmlns="" id="{E9E57C39-7A1A-3B4F-B938-94B95E0DC9F3}"/>
              </a:ext>
            </a:extLst>
          </p:cNvPr>
          <p:cNvSpPr txBox="1"/>
          <p:nvPr/>
        </p:nvSpPr>
        <p:spPr>
          <a:xfrm>
            <a:off x="4470032" y="4221464"/>
            <a:ext cx="136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</a:rPr>
              <a:t>Households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xmlns="" id="{E9E57C39-7A1A-3B4F-B938-94B95E0DC9F3}"/>
              </a:ext>
            </a:extLst>
          </p:cNvPr>
          <p:cNvSpPr txBox="1"/>
          <p:nvPr/>
        </p:nvSpPr>
        <p:spPr>
          <a:xfrm>
            <a:off x="4392885" y="2339910"/>
            <a:ext cx="150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smtClean="0">
                <a:solidFill>
                  <a:schemeClr val="bg1"/>
                </a:solidFill>
              </a:rPr>
              <a:t>Extra</a:t>
            </a:r>
            <a:r>
              <a:rPr lang="zh-TW" altLang="en-US" sz="18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800" b="1" dirty="0" smtClean="0">
                <a:solidFill>
                  <a:schemeClr val="bg1"/>
                </a:solidFill>
              </a:rPr>
              <a:t>income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xmlns="" id="{E9E57C39-7A1A-3B4F-B938-94B95E0DC9F3}"/>
              </a:ext>
            </a:extLst>
          </p:cNvPr>
          <p:cNvSpPr txBox="1"/>
          <p:nvPr/>
        </p:nvSpPr>
        <p:spPr>
          <a:xfrm>
            <a:off x="6990312" y="4221464"/>
            <a:ext cx="150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</a:rPr>
              <a:t>Government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xmlns="" id="{E9E57C39-7A1A-3B4F-B938-94B95E0DC9F3}"/>
              </a:ext>
            </a:extLst>
          </p:cNvPr>
          <p:cNvSpPr txBox="1"/>
          <p:nvPr/>
        </p:nvSpPr>
        <p:spPr>
          <a:xfrm>
            <a:off x="9541750" y="4221464"/>
            <a:ext cx="150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smtClean="0">
                <a:solidFill>
                  <a:schemeClr val="bg1"/>
                </a:solidFill>
              </a:rPr>
              <a:t>NPOS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824933" y="503783"/>
            <a:ext cx="6336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36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Community = </a:t>
            </a:r>
            <a:endParaRPr lang="en-US" altLang="zh-TW" sz="3600" b="1" dirty="0" smtClean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algn="r"/>
            <a:r>
              <a:rPr lang="en-US" altLang="zh-TW" sz="36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Easy </a:t>
            </a:r>
            <a:r>
              <a:rPr lang="en-US" altLang="zh-TW" sz="36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Access and Trustfulness</a:t>
            </a:r>
          </a:p>
        </p:txBody>
      </p:sp>
    </p:spTree>
    <p:extLst>
      <p:ext uri="{BB962C8B-B14F-4D97-AF65-F5344CB8AC3E}">
        <p14:creationId xmlns:p14="http://schemas.microsoft.com/office/powerpoint/2010/main" val="318522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" y="0"/>
            <a:ext cx="11518432" cy="648222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481117" y="1977007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accent5">
                    <a:lumMod val="7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Ex: </a:t>
            </a:r>
            <a:r>
              <a:rPr lang="en-US" altLang="zh-TW" sz="3200" b="1" dirty="0" smtClean="0">
                <a:solidFill>
                  <a:schemeClr val="accent5">
                    <a:lumMod val="7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Produce</a:t>
            </a:r>
            <a:endParaRPr lang="en-US" altLang="zh-TW" sz="2400" b="1" dirty="0">
              <a:solidFill>
                <a:schemeClr val="accent5">
                  <a:lumMod val="7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769149" y="3024063"/>
            <a:ext cx="3869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choose place of origin by your own</a:t>
            </a:r>
            <a:r>
              <a:rPr lang="zh-TW" altLang="en-US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，</a:t>
            </a:r>
            <a:r>
              <a:rPr lang="en-US" altLang="zh-TW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with no stock</a:t>
            </a:r>
            <a:endParaRPr lang="en-US" altLang="zh-TW" sz="2000" b="1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696341" y="5328319"/>
            <a:ext cx="4003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5% community coin feedback</a:t>
            </a:r>
            <a:endParaRPr lang="en-US" altLang="zh-TW" sz="2000" b="1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625133" y="4208129"/>
            <a:ext cx="4249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schemeClr val="bg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Cheaper than market price 30-40%</a:t>
            </a:r>
            <a:endParaRPr lang="zh-TW" altLang="en-US" sz="2000" b="1" dirty="0">
              <a:solidFill>
                <a:schemeClr val="bg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384515" y="1019980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assemble the power of community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5240499" y="443916"/>
            <a:ext cx="55446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400" b="1" dirty="0">
                <a:solidFill>
                  <a:srgbClr val="C4D385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Bring buying power</a:t>
            </a:r>
          </a:p>
        </p:txBody>
      </p:sp>
    </p:spTree>
    <p:extLst>
      <p:ext uri="{BB962C8B-B14F-4D97-AF65-F5344CB8AC3E}">
        <p14:creationId xmlns:p14="http://schemas.microsoft.com/office/powerpoint/2010/main" val="409170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" y="-1"/>
            <a:ext cx="11516593" cy="648326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625133" y="1924779"/>
            <a:ext cx="4471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chemeClr val="accent5">
                    <a:lumMod val="7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Involving in charities easier</a:t>
            </a:r>
            <a:endParaRPr lang="en-US" altLang="zh-TW" sz="2800" b="1" dirty="0">
              <a:solidFill>
                <a:schemeClr val="accent5">
                  <a:lumMod val="75000"/>
                </a:schemeClr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715321" y="4085019"/>
            <a:ext cx="3869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donate &amp; purchase</a:t>
            </a:r>
            <a:endParaRPr lang="en-US" altLang="zh-TW" sz="2800" b="1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798095" y="5184303"/>
            <a:ext cx="4003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feedback of system</a:t>
            </a:r>
            <a:endParaRPr lang="en-US" altLang="zh-TW" sz="2800" b="1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701125" y="3096071"/>
            <a:ext cx="4003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chemeClr val="bg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your living circle</a:t>
            </a:r>
            <a:endParaRPr lang="zh-TW" altLang="en-US" sz="2800" b="1" dirty="0">
              <a:solidFill>
                <a:schemeClr val="bg1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384515" y="1019980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beauty is that you are</a:t>
            </a:r>
            <a:r>
              <a:rPr lang="zh-TW" altLang="en-US" sz="18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sz="18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getting involved.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5240499" y="443916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C4D385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Community </a:t>
            </a:r>
            <a:r>
              <a:rPr lang="en-US" altLang="zh-TW" sz="3600" b="1" dirty="0" smtClean="0">
                <a:solidFill>
                  <a:srgbClr val="C4D385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coin</a:t>
            </a:r>
            <a:endParaRPr lang="en-US" altLang="zh-TW" sz="3600" b="1" dirty="0">
              <a:solidFill>
                <a:srgbClr val="C4D385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883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11122</TotalTime>
  <Words>511</Words>
  <Application>Microsoft Office PowerPoint</Application>
  <PresentationFormat>自訂</PresentationFormat>
  <Paragraphs>121</Paragraphs>
  <Slides>18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19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i-deal</dc:creator>
  <cp:lastModifiedBy>楊琦琛</cp:lastModifiedBy>
  <cp:revision>259</cp:revision>
  <dcterms:created xsi:type="dcterms:W3CDTF">2017-08-01T06:55:59Z</dcterms:created>
  <dcterms:modified xsi:type="dcterms:W3CDTF">2018-08-25T00:19:47Z</dcterms:modified>
</cp:coreProperties>
</file>